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8FE"/>
    <a:srgbClr val="D2EAFA"/>
    <a:srgbClr val="EEF7FC"/>
    <a:srgbClr val="E4F2FC"/>
    <a:srgbClr val="E7F2F9"/>
    <a:srgbClr val="7FB0F9"/>
    <a:srgbClr val="ABCBFB"/>
    <a:srgbClr val="0E5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>
        <p:scale>
          <a:sx n="78" d="100"/>
          <a:sy n="78" d="100"/>
        </p:scale>
        <p:origin x="-3318" y="-1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662" y="2091267"/>
            <a:ext cx="4964433" cy="4809395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662" y="6900660"/>
            <a:ext cx="4964433" cy="1244273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663" y="6934181"/>
            <a:ext cx="4964432" cy="81862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662" y="990600"/>
            <a:ext cx="4964433" cy="525874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663" y="7752803"/>
            <a:ext cx="4964432" cy="71314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2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662" y="2091267"/>
            <a:ext cx="4964433" cy="2861733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662" y="5283200"/>
            <a:ext cx="4964433" cy="341206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8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6" y="2091267"/>
            <a:ext cx="4499615" cy="3355985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5850" y="5447252"/>
            <a:ext cx="4094803" cy="49425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662" y="6284282"/>
            <a:ext cx="4964433" cy="242146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5291" y="1402921"/>
            <a:ext cx="45107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48400" y="3775470"/>
            <a:ext cx="45107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9324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662" y="4512735"/>
            <a:ext cx="4964434" cy="238792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662" y="6900661"/>
            <a:ext cx="4964433" cy="12428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15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033" y="2861734"/>
            <a:ext cx="1657612" cy="83237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011" y="3852334"/>
            <a:ext cx="1646634" cy="518459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4558" y="2861734"/>
            <a:ext cx="1651636" cy="83237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8622" y="3852334"/>
            <a:ext cx="1657572" cy="518459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7644" y="2861734"/>
            <a:ext cx="1649314" cy="83237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7644" y="3852334"/>
            <a:ext cx="1649314" cy="518459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5955" y="3081867"/>
            <a:ext cx="0" cy="5723467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6253" y="3081867"/>
            <a:ext cx="0" cy="5729941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73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011" y="6140260"/>
            <a:ext cx="1653778" cy="83237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011" y="3191934"/>
            <a:ext cx="1653778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011" y="6972639"/>
            <a:ext cx="1653778" cy="95216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774" y="6140260"/>
            <a:ext cx="1648420" cy="83237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7773" y="3191934"/>
            <a:ext cx="1648420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013" y="6972637"/>
            <a:ext cx="1650603" cy="95216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7644" y="6140260"/>
            <a:ext cx="1649314" cy="83237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7643" y="3191934"/>
            <a:ext cx="1649314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7574" y="6972634"/>
            <a:ext cx="1651498" cy="95216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5955" y="3081867"/>
            <a:ext cx="0" cy="5723467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6253" y="3081867"/>
            <a:ext cx="0" cy="5729941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21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62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1120" y="621419"/>
            <a:ext cx="985838" cy="8415514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011" y="1281820"/>
            <a:ext cx="4175521" cy="7755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6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3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663" y="4133615"/>
            <a:ext cx="4964432" cy="276704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662" y="6900661"/>
            <a:ext cx="4964433" cy="12428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5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613" y="2976387"/>
            <a:ext cx="2472941" cy="60605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0653" y="2969911"/>
            <a:ext cx="2472942" cy="606702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9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614" y="2751667"/>
            <a:ext cx="2472940" cy="83237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13" y="3632200"/>
            <a:ext cx="2472941" cy="540473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0654" y="2751667"/>
            <a:ext cx="2472941" cy="83237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0654" y="3632200"/>
            <a:ext cx="2472941" cy="540473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3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4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8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661" y="2091267"/>
            <a:ext cx="1913099" cy="2091267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347" y="2091267"/>
            <a:ext cx="2922748" cy="6604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662" y="4520072"/>
            <a:ext cx="1913098" cy="41825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9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073" y="2678277"/>
            <a:ext cx="2864760" cy="2274723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9120" y="1651000"/>
            <a:ext cx="1800225" cy="660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662" y="5283200"/>
            <a:ext cx="2860301" cy="19812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0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856213"/>
            <a:ext cx="2270819" cy="60497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4177836"/>
            <a:ext cx="856357" cy="341676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4842569" y="2421467"/>
            <a:ext cx="1585913" cy="40724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4499670" y="1"/>
            <a:ext cx="901905" cy="16486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4842569" y="8805333"/>
            <a:ext cx="558975" cy="110066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871269" y="0"/>
            <a:ext cx="385763" cy="165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438" y="653926"/>
            <a:ext cx="5290157" cy="2022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613" y="2965327"/>
            <a:ext cx="5032429" cy="6060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275721" y="2720977"/>
            <a:ext cx="1430865" cy="17144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333198" y="4793172"/>
            <a:ext cx="5575259" cy="1714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3304" y="427165"/>
            <a:ext cx="471487" cy="11088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21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3536" y="2965257"/>
            <a:ext cx="5790327" cy="2080468"/>
          </a:xfrm>
        </p:spPr>
        <p:txBody>
          <a:bodyPr/>
          <a:lstStyle/>
          <a:p>
            <a:pPr algn="just"/>
            <a:r>
              <a:rPr lang="es-ES" sz="4000" dirty="0" smtClean="0">
                <a:solidFill>
                  <a:srgbClr val="0E527C"/>
                </a:solidFill>
              </a:rPr>
              <a:t>Financiación de obras de rehabilitación y reforma</a:t>
            </a:r>
            <a:endParaRPr lang="es-ES" sz="4000" dirty="0">
              <a:solidFill>
                <a:srgbClr val="0E527C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5865" y="8102436"/>
            <a:ext cx="6156087" cy="453728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7FB0F9"/>
                </a:solidFill>
              </a:rPr>
              <a:t>Sistemas de rehabilitación y construcción</a:t>
            </a:r>
          </a:p>
          <a:p>
            <a:pPr algn="ctr"/>
            <a:endParaRPr lang="es-ES" dirty="0">
              <a:solidFill>
                <a:srgbClr val="ABCBFB"/>
              </a:solidFill>
            </a:endParaRPr>
          </a:p>
          <a:p>
            <a:pPr algn="ctr"/>
            <a:endParaRPr lang="es-ES" dirty="0">
              <a:solidFill>
                <a:srgbClr val="ABCBFB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1074" y="8556163"/>
            <a:ext cx="5982789" cy="15675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799908" y="0"/>
            <a:ext cx="470263" cy="172429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2" descr="D:\CARMEN\SRC\Base de precios y logo\logo de SR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44" y="522509"/>
            <a:ext cx="1322084" cy="82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431509" y="8764292"/>
            <a:ext cx="6156087" cy="5843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s-ES" dirty="0" smtClean="0">
                <a:solidFill>
                  <a:srgbClr val="7FB0F9"/>
                </a:solidFill>
              </a:rPr>
              <a:t>DEUTSCHE BANK</a:t>
            </a:r>
          </a:p>
          <a:p>
            <a:pPr algn="ctr"/>
            <a:endParaRPr lang="es-ES" dirty="0" smtClean="0">
              <a:solidFill>
                <a:srgbClr val="ABCBFB"/>
              </a:solidFill>
            </a:endParaRPr>
          </a:p>
          <a:p>
            <a:pPr algn="ctr"/>
            <a:endParaRPr lang="es-ES" dirty="0">
              <a:solidFill>
                <a:srgbClr val="ABCBFB"/>
              </a:solidFill>
            </a:endParaRPr>
          </a:p>
        </p:txBody>
      </p:sp>
      <p:pic>
        <p:nvPicPr>
          <p:cNvPr id="12" name="Picture 3" descr="C:\Users\SRC5\Desktop\logo deutsche bank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499" y="522509"/>
            <a:ext cx="3127743" cy="9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78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F8FE"/>
            </a:gs>
            <a:gs pos="60000">
              <a:schemeClr val="tx1"/>
            </a:gs>
            <a:gs pos="49000">
              <a:schemeClr val="tx1"/>
            </a:gs>
            <a:gs pos="36000">
              <a:schemeClr val="tx1"/>
            </a:gs>
            <a:gs pos="6000">
              <a:schemeClr val="tx1"/>
            </a:gs>
            <a:gs pos="94000">
              <a:schemeClr val="tx1"/>
            </a:gs>
            <a:gs pos="14000">
              <a:schemeClr val="tx1"/>
            </a:gs>
            <a:gs pos="81000">
              <a:schemeClr val="tx1"/>
            </a:gs>
            <a:gs pos="70000">
              <a:schemeClr val="tx1"/>
            </a:gs>
            <a:gs pos="100000">
              <a:srgbClr val="F4F8F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39301" y="2279253"/>
            <a:ext cx="538912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	Sistemas de Rehabilitación y Construcción ha llegado a un acuerdo con Deutsche Bank para la </a:t>
            </a:r>
            <a:r>
              <a:rPr lang="es-ES" b="1" dirty="0" smtClean="0">
                <a:solidFill>
                  <a:schemeClr val="bg2">
                    <a:lumMod val="75000"/>
                  </a:schemeClr>
                </a:solidFill>
              </a:rPr>
              <a:t>financiación de obras de rehabilitación y reforma.</a:t>
            </a:r>
          </a:p>
          <a:p>
            <a:pPr algn="just"/>
            <a:endParaRPr lang="es-E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endParaRPr lang="es-E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Dirigida a:</a:t>
            </a:r>
          </a:p>
          <a:p>
            <a:pPr algn="just"/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    Particulares</a:t>
            </a: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    Comunidades de Propietarios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	Se trata de un </a:t>
            </a:r>
            <a:r>
              <a:rPr lang="es-ES" b="1" dirty="0" smtClean="0">
                <a:solidFill>
                  <a:schemeClr val="bg2">
                    <a:lumMod val="75000"/>
                  </a:schemeClr>
                </a:solidFill>
              </a:rPr>
              <a:t>préstamo personal </a:t>
            </a: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a tipo fijo.</a:t>
            </a:r>
          </a:p>
          <a:p>
            <a:pPr algn="just"/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	El </a:t>
            </a:r>
            <a:r>
              <a:rPr lang="es-ES" b="1" dirty="0" smtClean="0">
                <a:solidFill>
                  <a:schemeClr val="bg2">
                    <a:lumMod val="75000"/>
                  </a:schemeClr>
                </a:solidFill>
              </a:rPr>
              <a:t>interés</a:t>
            </a: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sería de un </a:t>
            </a:r>
            <a:r>
              <a:rPr lang="es-ES" b="1" dirty="0" smtClean="0">
                <a:solidFill>
                  <a:schemeClr val="bg2">
                    <a:lumMod val="75000"/>
                  </a:schemeClr>
                </a:solidFill>
              </a:rPr>
              <a:t>5,95 %</a:t>
            </a: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y la cláusula de apertura de un </a:t>
            </a:r>
            <a:r>
              <a:rPr lang="es-ES" b="1" dirty="0" smtClean="0">
                <a:solidFill>
                  <a:schemeClr val="bg2">
                    <a:lumMod val="75000"/>
                  </a:schemeClr>
                </a:solidFill>
              </a:rPr>
              <a:t>1%.</a:t>
            </a:r>
          </a:p>
          <a:p>
            <a:pPr algn="just"/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	Hay un tiempo límite para la ejecución de las operaciones consistente en 12 meses como mínimo y 120 meses máximo.</a:t>
            </a:r>
          </a:p>
          <a:p>
            <a:pPr algn="just"/>
            <a:endParaRPr lang="es-ES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5799908" y="0"/>
            <a:ext cx="470263" cy="172429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D:\CARMEN\SRC\Base de precios y logo\logo de SR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44" y="522509"/>
            <a:ext cx="1322084" cy="82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SRC5\Desktop\logo deutsche bank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499" y="522509"/>
            <a:ext cx="3127743" cy="9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9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F8FE"/>
            </a:gs>
            <a:gs pos="60000">
              <a:schemeClr val="tx1"/>
            </a:gs>
            <a:gs pos="49000">
              <a:schemeClr val="tx1"/>
            </a:gs>
            <a:gs pos="36000">
              <a:schemeClr val="tx1"/>
            </a:gs>
            <a:gs pos="6000">
              <a:schemeClr val="tx1"/>
            </a:gs>
            <a:gs pos="94000">
              <a:schemeClr val="tx1"/>
            </a:gs>
            <a:gs pos="14000">
              <a:schemeClr val="tx1"/>
            </a:gs>
            <a:gs pos="81000">
              <a:schemeClr val="tx1"/>
            </a:gs>
            <a:gs pos="70000">
              <a:schemeClr val="tx1"/>
            </a:gs>
            <a:gs pos="100000">
              <a:srgbClr val="F4F8F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78211" y="2304290"/>
            <a:ext cx="531778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u="sng" dirty="0" smtClean="0">
                <a:solidFill>
                  <a:schemeClr val="bg2">
                    <a:lumMod val="75000"/>
                  </a:schemeClr>
                </a:solidFill>
              </a:rPr>
              <a:t>CONSIDERACIONES A TENER EN CUENTA</a:t>
            </a:r>
          </a:p>
          <a:p>
            <a:pPr algn="just"/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No hay que cambiar de banco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Cuando el presupuesto sea superior a 30.000 € es necesaria intervención notarial (dicho coste será por cuenta del cliente)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Domiciliación de pagos en cuenta a nombre del cliente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El </a:t>
            </a:r>
            <a:r>
              <a:rPr lang="es-ES" b="1" dirty="0" smtClean="0">
                <a:solidFill>
                  <a:schemeClr val="bg2">
                    <a:lumMod val="75000"/>
                  </a:schemeClr>
                </a:solidFill>
              </a:rPr>
              <a:t>tiempo de respuesta </a:t>
            </a: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de la entidad financiera a la solicitud es de 48 horas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 La empresa dispone de unos </a:t>
            </a:r>
            <a:r>
              <a:rPr lang="es-ES" b="1" dirty="0" smtClean="0">
                <a:solidFill>
                  <a:schemeClr val="bg2">
                    <a:lumMod val="75000"/>
                  </a:schemeClr>
                </a:solidFill>
              </a:rPr>
              <a:t>simuladores</a:t>
            </a: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que permiten estudiar de una forma concreta y específica cada caso en función de las circunstancias individuales y particulares de cada uno</a:t>
            </a:r>
          </a:p>
          <a:p>
            <a:pPr algn="just">
              <a:buFontTx/>
              <a:buChar char="-"/>
            </a:pPr>
            <a:endParaRPr lang="es-ES" dirty="0" smtClean="0"/>
          </a:p>
          <a:p>
            <a:pPr algn="just">
              <a:buFontTx/>
              <a:buChar char="-"/>
            </a:pPr>
            <a:endParaRPr lang="es-ES" dirty="0" smtClean="0"/>
          </a:p>
          <a:p>
            <a:pPr algn="just"/>
            <a:endParaRPr lang="es-ES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5799908" y="0"/>
            <a:ext cx="470263" cy="172429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D:\CARMEN\SRC\Base de precios y logo\logo de SR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44" y="522509"/>
            <a:ext cx="1322084" cy="82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RC5\Desktop\logo deutsche bank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499" y="522509"/>
            <a:ext cx="3127743" cy="9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76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F8FE"/>
            </a:gs>
            <a:gs pos="60000">
              <a:schemeClr val="tx1"/>
            </a:gs>
            <a:gs pos="49000">
              <a:schemeClr val="tx1"/>
            </a:gs>
            <a:gs pos="36000">
              <a:schemeClr val="tx1"/>
            </a:gs>
            <a:gs pos="6000">
              <a:schemeClr val="tx1"/>
            </a:gs>
            <a:gs pos="94000">
              <a:schemeClr val="tx1"/>
            </a:gs>
            <a:gs pos="14000">
              <a:schemeClr val="tx1"/>
            </a:gs>
            <a:gs pos="81000">
              <a:schemeClr val="tx1"/>
            </a:gs>
            <a:gs pos="70000">
              <a:schemeClr val="tx1"/>
            </a:gs>
            <a:gs pos="100000">
              <a:srgbClr val="F4F8F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99908" y="0"/>
            <a:ext cx="470263" cy="172429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78211" y="2013642"/>
            <a:ext cx="5648715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u="sng" dirty="0" smtClean="0">
                <a:solidFill>
                  <a:schemeClr val="bg2">
                    <a:lumMod val="75000"/>
                  </a:schemeClr>
                </a:solidFill>
              </a:rPr>
              <a:t>DOCUMENTACIÓN A PRESENTAR</a:t>
            </a:r>
          </a:p>
          <a:p>
            <a:pPr algn="just"/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bg2">
                    <a:lumMod val="75000"/>
                  </a:schemeClr>
                </a:solidFill>
              </a:rPr>
              <a:t>Particulares</a:t>
            </a:r>
          </a:p>
          <a:p>
            <a:pPr algn="just"/>
            <a:endParaRPr lang="es-E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endParaRPr lang="es-E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Solicitud de Crédito firmada por todos los intervinientes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Fotocopia del DNI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 Documento de cuenta bancaria donde figure el nombre del titular y el número </a:t>
            </a:r>
            <a:r>
              <a:rPr lang="es-ES" smtClean="0">
                <a:solidFill>
                  <a:schemeClr val="bg2">
                    <a:lumMod val="75000"/>
                  </a:schemeClr>
                </a:solidFill>
              </a:rPr>
              <a:t>de cuenta</a:t>
            </a:r>
          </a:p>
          <a:p>
            <a:pPr algn="just"/>
            <a:endParaRPr lang="es-ES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 Justificante de ingresos: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800100" lvl="1" indent="-342900" algn="just">
              <a:buFont typeface="Courier New" pitchFamily="49" charset="0"/>
              <a:buChar char="o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Trabajadores por cuenta ajena:</a:t>
            </a:r>
          </a:p>
          <a:p>
            <a:pPr lvl="1"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2" algn="just">
              <a:buFont typeface="Wingdings" pitchFamily="2" charset="2"/>
              <a:buChar char="§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Asalariados: última nómina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 algn="just">
              <a:buFont typeface="Courier New" pitchFamily="49" charset="0"/>
              <a:buChar char="o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   Trabajadores autónomos</a:t>
            </a:r>
          </a:p>
          <a:p>
            <a:pPr lvl="2" algn="just">
              <a:buFont typeface="Courier New" pitchFamily="49" charset="0"/>
              <a:buChar char="o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2" algn="just">
              <a:buFont typeface="Wingdings" pitchFamily="2" charset="2"/>
              <a:buChar char="§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 Última declaración de renta completa</a:t>
            </a:r>
          </a:p>
          <a:p>
            <a:pPr lvl="2" algn="just">
              <a:buFont typeface="Wingdings" pitchFamily="2" charset="2"/>
              <a:buChar char="§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2" algn="just">
              <a:buFont typeface="Wingdings" pitchFamily="2" charset="2"/>
              <a:buChar char="§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Justificante del pago de la Cuota de Autónomos del último mes</a:t>
            </a:r>
          </a:p>
          <a:p>
            <a:pPr algn="just"/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endParaRPr lang="es-ES" dirty="0" smtClean="0"/>
          </a:p>
        </p:txBody>
      </p:sp>
      <p:pic>
        <p:nvPicPr>
          <p:cNvPr id="8" name="Picture 2" descr="D:\CARMEN\SRC\Base de precios y logo\logo de SR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44" y="522509"/>
            <a:ext cx="1322084" cy="82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RC5\Desktop\logo deutsche bank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499" y="522509"/>
            <a:ext cx="3127743" cy="9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0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F8FE"/>
            </a:gs>
            <a:gs pos="60000">
              <a:schemeClr val="tx1"/>
            </a:gs>
            <a:gs pos="49000">
              <a:schemeClr val="tx1"/>
            </a:gs>
            <a:gs pos="36000">
              <a:schemeClr val="tx1"/>
            </a:gs>
            <a:gs pos="6000">
              <a:schemeClr val="tx1"/>
            </a:gs>
            <a:gs pos="94000">
              <a:schemeClr val="tx1"/>
            </a:gs>
            <a:gs pos="14000">
              <a:schemeClr val="tx1"/>
            </a:gs>
            <a:gs pos="81000">
              <a:schemeClr val="tx1"/>
            </a:gs>
            <a:gs pos="70000">
              <a:schemeClr val="tx1"/>
            </a:gs>
            <a:gs pos="100000">
              <a:srgbClr val="F4F8F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99908" y="0"/>
            <a:ext cx="470263" cy="172429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778211" y="1869949"/>
            <a:ext cx="5317789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u="sng" dirty="0" smtClean="0">
                <a:solidFill>
                  <a:schemeClr val="bg2">
                    <a:lumMod val="75000"/>
                  </a:schemeClr>
                </a:solidFill>
              </a:rPr>
              <a:t>DOCUMENTACIÓN A PRESENTAR</a:t>
            </a:r>
          </a:p>
          <a:p>
            <a:pPr algn="just"/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bg2">
                    <a:lumMod val="75000"/>
                  </a:schemeClr>
                </a:solidFill>
              </a:rPr>
              <a:t>Comunidades de propietarios</a:t>
            </a:r>
          </a:p>
          <a:p>
            <a:pPr algn="just"/>
            <a:endParaRPr lang="es-E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endParaRPr lang="es-E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Solicitud de Crédito firmada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Fotocopia del CIF de la Comunidad de Propietarios y del DNI del Presidente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Cuentas cerradas de los dos últimos ejercicios de la Comunidad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Relación actualizada de morosos o certificado del Administrador, en caso de no existir impagados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Extractos bancarios de los dos últimos meses de todas las cuentas con las que opere la Comunidad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Presupuesto de la instalación emitido por el Prescriptor y aceptado por la Comunidad de Propietarios</a:t>
            </a: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Proyecto visado si procede</a:t>
            </a:r>
          </a:p>
          <a:p>
            <a:pPr algn="just"/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endParaRPr lang="es-ES" dirty="0" smtClean="0"/>
          </a:p>
        </p:txBody>
      </p:sp>
      <p:pic>
        <p:nvPicPr>
          <p:cNvPr id="7" name="Picture 2" descr="D:\CARMEN\SRC\Base de precios y logo\logo de SR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44" y="522509"/>
            <a:ext cx="1322084" cy="82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RC5\Desktop\logo deutsche bank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499" y="522509"/>
            <a:ext cx="3127743" cy="9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8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F8FE"/>
            </a:gs>
            <a:gs pos="60000">
              <a:schemeClr val="tx1"/>
            </a:gs>
            <a:gs pos="49000">
              <a:schemeClr val="tx1"/>
            </a:gs>
            <a:gs pos="36000">
              <a:schemeClr val="tx1"/>
            </a:gs>
            <a:gs pos="6000">
              <a:schemeClr val="tx1"/>
            </a:gs>
            <a:gs pos="94000">
              <a:schemeClr val="tx1"/>
            </a:gs>
            <a:gs pos="14000">
              <a:schemeClr val="tx1"/>
            </a:gs>
            <a:gs pos="81000">
              <a:schemeClr val="tx1"/>
            </a:gs>
            <a:gs pos="70000">
              <a:schemeClr val="tx1"/>
            </a:gs>
            <a:gs pos="100000">
              <a:srgbClr val="F4F8F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99908" y="0"/>
            <a:ext cx="470263" cy="172429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85284" y="2222643"/>
            <a:ext cx="518443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Certificación del acta de la Junta de la Comunidad en la que conste (documento que </a:t>
            </a:r>
            <a:r>
              <a:rPr lang="es-ES" smtClean="0">
                <a:solidFill>
                  <a:schemeClr val="bg2">
                    <a:lumMod val="75000"/>
                  </a:schemeClr>
                </a:solidFill>
              </a:rPr>
              <a:t>se facilitará):</a:t>
            </a: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 la aprobación del acuerdo de realizar la reforma</a:t>
            </a:r>
          </a:p>
          <a:p>
            <a:pPr lvl="1" algn="just">
              <a:buFont typeface="Arial" pitchFamily="34" charset="0"/>
              <a:buChar char="•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 la aprobación del presupuesto presentado por el prescriptor</a:t>
            </a:r>
          </a:p>
          <a:p>
            <a:pPr lvl="1" algn="just">
              <a:buFont typeface="Arial" pitchFamily="34" charset="0"/>
              <a:buChar char="•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 la aprobación de la solicitud del préstamo a Deutsche Bank por importe, tipo, etc.</a:t>
            </a:r>
          </a:p>
          <a:p>
            <a:pPr lvl="1" algn="just">
              <a:buFont typeface="Arial" pitchFamily="34" charset="0"/>
              <a:buChar char="•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  el apoderamiento expreso al Presidente de la Comunidad para firmar cuanta documentación proceda al respecto incluyendo la póliza de préstamo</a:t>
            </a:r>
          </a:p>
          <a:p>
            <a:pPr lvl="1" algn="just">
              <a:buFont typeface="Arial" pitchFamily="34" charset="0"/>
              <a:buChar char="•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 algn="just">
              <a:buFont typeface="Arial" pitchFamily="34" charset="0"/>
              <a:buChar char="•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endParaRPr lang="es-ES" dirty="0" smtClean="0"/>
          </a:p>
        </p:txBody>
      </p:sp>
      <p:pic>
        <p:nvPicPr>
          <p:cNvPr id="8" name="Picture 2" descr="D:\CARMEN\SRC\Base de precios y logo\logo de SR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44" y="522509"/>
            <a:ext cx="1322084" cy="82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RC5\Desktop\logo deutsche bank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499" y="522509"/>
            <a:ext cx="3127743" cy="9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51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F8FE"/>
            </a:gs>
            <a:gs pos="60000">
              <a:schemeClr val="tx1"/>
            </a:gs>
            <a:gs pos="49000">
              <a:schemeClr val="tx1"/>
            </a:gs>
            <a:gs pos="36000">
              <a:schemeClr val="tx1"/>
            </a:gs>
            <a:gs pos="6000">
              <a:schemeClr val="tx1"/>
            </a:gs>
            <a:gs pos="94000">
              <a:schemeClr val="tx1"/>
            </a:gs>
            <a:gs pos="14000">
              <a:schemeClr val="tx1"/>
            </a:gs>
            <a:gs pos="81000">
              <a:schemeClr val="tx1"/>
            </a:gs>
            <a:gs pos="70000">
              <a:schemeClr val="tx1"/>
            </a:gs>
            <a:gs pos="100000">
              <a:srgbClr val="F4F8F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99908" y="0"/>
            <a:ext cx="470263" cy="172429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1300556" y="1857261"/>
            <a:ext cx="399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2">
                    <a:lumMod val="75000"/>
                  </a:schemeClr>
                </a:solidFill>
              </a:rPr>
              <a:t>C/ Cuesta de la Era, 2 bajo</a:t>
            </a:r>
          </a:p>
          <a:p>
            <a:endParaRPr lang="es-ES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sz="1600" dirty="0" smtClean="0">
                <a:solidFill>
                  <a:schemeClr val="bg2">
                    <a:lumMod val="75000"/>
                  </a:schemeClr>
                </a:solidFill>
              </a:rPr>
              <a:t>18183 </a:t>
            </a:r>
            <a:r>
              <a:rPr lang="es-ES" sz="1600" dirty="0" err="1" smtClean="0">
                <a:solidFill>
                  <a:schemeClr val="bg2">
                    <a:lumMod val="75000"/>
                  </a:schemeClr>
                </a:solidFill>
              </a:rPr>
              <a:t>Huétor</a:t>
            </a:r>
            <a:r>
              <a:rPr lang="es-ES" sz="1600" dirty="0" smtClean="0">
                <a:solidFill>
                  <a:schemeClr val="bg2">
                    <a:lumMod val="75000"/>
                  </a:schemeClr>
                </a:solidFill>
              </a:rPr>
              <a:t> Santillán (Granada)</a:t>
            </a:r>
            <a:r>
              <a:rPr lang="es-ES" sz="1600" dirty="0" smtClean="0"/>
              <a:t>)</a:t>
            </a:r>
            <a:endParaRPr lang="es-ES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308578" y="3140622"/>
            <a:ext cx="399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2">
                    <a:lumMod val="75000"/>
                  </a:schemeClr>
                </a:solidFill>
              </a:rPr>
              <a:t>667 491 042</a:t>
            </a:r>
          </a:p>
          <a:p>
            <a:endParaRPr lang="es-ES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sz="1600" dirty="0" smtClean="0">
                <a:solidFill>
                  <a:schemeClr val="bg2">
                    <a:lumMod val="75000"/>
                  </a:schemeClr>
                </a:solidFill>
              </a:rPr>
              <a:t>858 950 016</a:t>
            </a:r>
            <a:endParaRPr lang="es-ES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308578" y="4367835"/>
            <a:ext cx="399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2">
                    <a:lumMod val="75000"/>
                  </a:schemeClr>
                </a:solidFill>
              </a:rPr>
              <a:t>srcslu@gmail.com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389724" y="5232755"/>
            <a:ext cx="4356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2">
                    <a:lumMod val="75000"/>
                  </a:schemeClr>
                </a:solidFill>
              </a:rPr>
              <a:t>¡ Síguenos en </a:t>
            </a:r>
            <a:r>
              <a:rPr lang="es-ES" sz="1600" dirty="0" err="1" smtClean="0">
                <a:solidFill>
                  <a:schemeClr val="bg2">
                    <a:lumMod val="75000"/>
                  </a:schemeClr>
                </a:solidFill>
              </a:rPr>
              <a:t>facebook</a:t>
            </a:r>
            <a:r>
              <a:rPr lang="es-ES" sz="1600" dirty="0" smtClean="0">
                <a:solidFill>
                  <a:schemeClr val="bg2">
                    <a:lumMod val="75000"/>
                  </a:schemeClr>
                </a:solidFill>
              </a:rPr>
              <a:t>!</a:t>
            </a:r>
          </a:p>
          <a:p>
            <a:endParaRPr lang="es-ES" sz="1600" dirty="0" smtClean="0"/>
          </a:p>
          <a:p>
            <a:r>
              <a:rPr lang="es-ES" sz="1600" dirty="0" smtClean="0">
                <a:solidFill>
                  <a:schemeClr val="bg2">
                    <a:lumMod val="75000"/>
                  </a:schemeClr>
                </a:solidFill>
              </a:rPr>
              <a:t>Sistemas de Rehabilitación y Construcción</a:t>
            </a:r>
          </a:p>
        </p:txBody>
      </p:sp>
      <p:pic>
        <p:nvPicPr>
          <p:cNvPr id="16" name="Picture 12" descr="Resultado de imagen de icono de pagina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08" y="6382928"/>
            <a:ext cx="595392" cy="594044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1292536" y="6333942"/>
            <a:ext cx="5394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2">
                    <a:lumMod val="75000"/>
                  </a:schemeClr>
                </a:solidFill>
              </a:rPr>
              <a:t>Visita nuestra página web: </a:t>
            </a:r>
            <a:endParaRPr lang="es-ES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sz="1600" dirty="0" smtClean="0">
                <a:solidFill>
                  <a:schemeClr val="bg2">
                    <a:lumMod val="75000"/>
                  </a:schemeClr>
                </a:solidFill>
              </a:rPr>
              <a:t>www.srcrehabilitaciones.com</a:t>
            </a:r>
            <a:endParaRPr lang="es-ES" sz="16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9" name="Picture 3" descr="C:\Users\SRC5\Desktop\logo deutsche bank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08" y="8134193"/>
            <a:ext cx="3127743" cy="9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CARMEN\SRC\Base de precios y logo\logo de SR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8134193"/>
            <a:ext cx="1589192" cy="9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sultado de imagen de simbolo faceboo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56" y="5247735"/>
            <a:ext cx="616080" cy="61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cono-Mail-Currículu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9" y="4390437"/>
            <a:ext cx="346194" cy="34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cono-telefono-Currículu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44" y="3257244"/>
            <a:ext cx="433406" cy="43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conos para dirección de tu Currículu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45" y="2045220"/>
            <a:ext cx="455078" cy="45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2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378</Words>
  <Application>Microsoft Office PowerPoint</Application>
  <PresentationFormat>A4 (210 x 297 mm)</PresentationFormat>
  <Paragraphs>101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Ion</vt:lpstr>
      <vt:lpstr>Financiación de obras de rehabilitación y reforma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Chalalai Sarakor</dc:creator>
  <cp:lastModifiedBy>HP</cp:lastModifiedBy>
  <cp:revision>10</cp:revision>
  <dcterms:created xsi:type="dcterms:W3CDTF">2013-07-30T10:55:14Z</dcterms:created>
  <dcterms:modified xsi:type="dcterms:W3CDTF">2018-08-07T08:03:52Z</dcterms:modified>
</cp:coreProperties>
</file>